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5" r:id="rId2"/>
    <p:sldMasterId id="2147483678" r:id="rId3"/>
  </p:sldMasterIdLst>
  <p:handoutMasterIdLst>
    <p:handoutMasterId r:id="rId57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9" r:id="rId54"/>
    <p:sldId id="307" r:id="rId55"/>
    <p:sldId id="308" r:id="rId5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4" autoAdjust="0"/>
  </p:normalViewPr>
  <p:slideViewPr>
    <p:cSldViewPr>
      <p:cViewPr varScale="1">
        <p:scale>
          <a:sx n="87" d="100"/>
          <a:sy n="87" d="100"/>
        </p:scale>
        <p:origin x="-14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30FEE-42A5-4E77-B3AF-C3AC5B5DCC5F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8AF1B-2616-455A-B87F-76E6CE5E3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15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819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0B485-52ED-4E71-B41B-275E05389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9A62C-050A-4C48-875B-1E1C2DF73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B0EA7-6AB1-48C1-8462-D7583BDCF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C663D-77C6-4F82-9D51-BC3FAADBC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64E77-9B1A-4638-B056-5EA09242A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7782D-A1CB-4C2D-B3F6-243D02A0A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48466-3559-4743-8906-A73B3CCE8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016BA-B099-44BA-8E63-C92BC6E6E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1C066-1059-46A9-AA37-FB51FCB8E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4A2D2-7951-4948-B3EE-945AF3FB1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F7F21-7C4D-421C-BE5B-F53824D03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64E77-9B1A-4638-B056-5EA09242A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C347E-577C-42B6-ADAE-492326101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9A62C-050A-4C48-875B-1E1C2DF73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B0EA7-6AB1-48C1-8462-D7583BDCF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C663D-77C6-4F82-9D51-BC3FAADBC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64E77-9B1A-4638-B056-5EA09242A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7782D-A1CB-4C2D-B3F6-243D02A0A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48466-3559-4743-8906-A73B3CCE8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016BA-B099-44BA-8E63-C92BC6E6E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1C066-1059-46A9-AA37-FB51FCB8E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4A2D2-7951-4948-B3EE-945AF3FB1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7782D-A1CB-4C2D-B3F6-243D02A0A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F7F21-7C4D-421C-BE5B-F53824D03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C347E-577C-42B6-ADAE-492326101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9A62C-050A-4C48-875B-1E1C2DF73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B0EA7-6AB1-48C1-8462-D7583BDCF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C663D-77C6-4F82-9D51-BC3FAADBC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48466-3559-4743-8906-A73B3CCE8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016BA-B099-44BA-8E63-C92BC6E6E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1C066-1059-46A9-AA37-FB51FCB8E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4A2D2-7951-4948-B3EE-945AF3FB1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F7F21-7C4D-421C-BE5B-F53824D03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C347E-577C-42B6-ADAE-492326101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808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809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09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62C95A9-1653-4D66-8D18-561C3D10B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808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00:30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808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09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iRespond Graph</a:t>
            </a:r>
          </a:p>
        </p:txBody>
      </p:sp>
      <p:grpSp>
        <p:nvGrpSpPr>
          <p:cNvPr id="80896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67%</a:t>
              </a:r>
            </a:p>
          </p:txBody>
        </p:sp>
      </p:grpSp>
      <p:grpSp>
        <p:nvGrpSpPr>
          <p:cNvPr id="80897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45.xml"/><Relationship Id="rId18" Type="http://schemas.openxmlformats.org/officeDocument/2006/relationships/slide" Target="slide35.xml"/><Relationship Id="rId26" Type="http://schemas.openxmlformats.org/officeDocument/2006/relationships/slide" Target="slide47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18.xml"/><Relationship Id="rId12" Type="http://schemas.openxmlformats.org/officeDocument/2006/relationships/slide" Target="slide28.xml"/><Relationship Id="rId17" Type="http://schemas.openxmlformats.org/officeDocument/2006/relationships/slide" Target="slide8.xml"/><Relationship Id="rId25" Type="http://schemas.openxmlformats.org/officeDocument/2006/relationships/slide" Target="slide39.xml"/><Relationship Id="rId2" Type="http://schemas.openxmlformats.org/officeDocument/2006/relationships/slide" Target="slide6.xml"/><Relationship Id="rId16" Type="http://schemas.openxmlformats.org/officeDocument/2006/relationships/slide" Target="slide41.xml"/><Relationship Id="rId20" Type="http://schemas.openxmlformats.org/officeDocument/2006/relationships/slide" Target="slide26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51.xml"/><Relationship Id="rId11" Type="http://schemas.openxmlformats.org/officeDocument/2006/relationships/slide" Target="slide10.xml"/><Relationship Id="rId24" Type="http://schemas.openxmlformats.org/officeDocument/2006/relationships/slide" Target="slide37.xml"/><Relationship Id="rId5" Type="http://schemas.openxmlformats.org/officeDocument/2006/relationships/slide" Target="slide22.xml"/><Relationship Id="rId15" Type="http://schemas.openxmlformats.org/officeDocument/2006/relationships/slide" Target="slide33.xml"/><Relationship Id="rId23" Type="http://schemas.openxmlformats.org/officeDocument/2006/relationships/slide" Target="slide43.xml"/><Relationship Id="rId10" Type="http://schemas.openxmlformats.org/officeDocument/2006/relationships/slide" Target="slide24.xml"/><Relationship Id="rId19" Type="http://schemas.openxmlformats.org/officeDocument/2006/relationships/slide" Target="slide30.xml"/><Relationship Id="rId4" Type="http://schemas.openxmlformats.org/officeDocument/2006/relationships/slide" Target="slide16.xml"/><Relationship Id="rId9" Type="http://schemas.openxmlformats.org/officeDocument/2006/relationships/slide" Target="slide12.xml"/><Relationship Id="rId14" Type="http://schemas.openxmlformats.org/officeDocument/2006/relationships/slide" Target="slide14.xml"/><Relationship Id="rId22" Type="http://schemas.openxmlformats.org/officeDocument/2006/relationships/slide" Target="slide4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Puritan and </a:t>
            </a:r>
            <a:r>
              <a:rPr lang="en-US" dirty="0" smtClean="0"/>
              <a:t>Revolutionary Jeopardy </a:t>
            </a:r>
            <a:endParaRPr lang="en-US" dirty="0"/>
          </a:p>
        </p:txBody>
      </p:sp>
      <p:graphicFrame>
        <p:nvGraphicFramePr>
          <p:cNvPr id="25668" name="Group 6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57194705"/>
              </p:ext>
            </p:extLst>
          </p:nvPr>
        </p:nvGraphicFramePr>
        <p:xfrm>
          <a:off x="533400" y="1676400"/>
          <a:ext cx="8077200" cy="4759326"/>
        </p:xfrm>
        <a:graphic>
          <a:graphicData uri="http://schemas.openxmlformats.org/drawingml/2006/table">
            <a:tbl>
              <a:tblPr/>
              <a:tblGrid>
                <a:gridCol w="1616075"/>
                <a:gridCol w="1614488"/>
                <a:gridCol w="1616075"/>
                <a:gridCol w="1614487"/>
                <a:gridCol w="1616075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Puritan or Revolutionary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Ethos, Logos, Pathos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Who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dat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(author)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Rationalism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Writing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2" action="ppaction://hlinksldjump"/>
                        </a:rPr>
                        <a:t>100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3" action="ppaction://hlinksldjump"/>
                        </a:rPr>
                        <a:t>100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4" action="ppaction://hlinksldjump"/>
                        </a:rPr>
                        <a:t>100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5" action="ppaction://hlinksldjump"/>
                        </a:rPr>
                        <a:t>100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6" action="ppaction://hlinksldjump"/>
                        </a:rPr>
                        <a:t>100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7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8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9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10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11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12" action="ppaction://hlinksldjump"/>
                        </a:rPr>
                        <a:t>300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13" action="ppaction://hlinksldjump"/>
                        </a:rPr>
                        <a:t>300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14" action="ppaction://hlinksldjump"/>
                        </a:rPr>
                        <a:t>300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15" action="ppaction://hlinksldjump"/>
                        </a:rPr>
                        <a:t>300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16" action="ppaction://hlinksldjump"/>
                        </a:rPr>
                        <a:t>300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17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18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19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20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21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22" action="ppaction://hlinksldjump"/>
                        </a:rPr>
                        <a:t>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23" action="ppaction://hlinksldjump"/>
                        </a:rPr>
                        <a:t>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24" action="ppaction://hlinksldjump"/>
                        </a:rPr>
                        <a:t>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25" action="ppaction://hlinksldjump"/>
                        </a:rPr>
                        <a:t>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hlinkClick r:id="rId26" action="ppaction://hlinksldjump"/>
                        </a:rPr>
                        <a:t>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66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eaLnBrk="1" hangingPunct="1">
              <a:buNone/>
              <a:defRPr/>
            </a:pPr>
            <a:r>
              <a:rPr lang="en-US" sz="6600" dirty="0"/>
              <a:t>	</a:t>
            </a:r>
            <a:r>
              <a:rPr lang="en-US" sz="6600" dirty="0" smtClean="0"/>
              <a:t>A thesis statement should include these two things.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dirty="0" smtClean="0"/>
              <a:t>a position with supporting reasons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4114800" y="58674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“No </a:t>
            </a:r>
            <a:r>
              <a:rPr lang="en-US" dirty="0" smtClean="0"/>
              <a:t>gains without pains”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Benjamin Franklin</a:t>
            </a:r>
            <a:endParaRPr lang="en-US" dirty="0"/>
          </a:p>
        </p:txBody>
      </p:sp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4114800" y="56388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“These are the times that try men’s souls”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/>
              <a:t>Thomas Paine</a:t>
            </a:r>
            <a:endParaRPr lang="en-US" b="0" dirty="0"/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4114800" y="56388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/>
              <a:t>“Crisis No.1”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/>
              <a:t>Thomas Paine</a:t>
            </a:r>
            <a:endParaRPr lang="en-US" b="0" dirty="0"/>
          </a:p>
        </p:txBody>
      </p:sp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3962400" y="57912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/>
              <a:t>“Sinners in the Hands of an Angry God”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/>
              <a:t>Puritan</a:t>
            </a:r>
            <a:endParaRPr lang="en-US" b="0" dirty="0"/>
          </a:p>
        </p:txBody>
      </p:sp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4038600" y="55626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An appeal to credibility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is the most important thing you must NEVER do in a persuasive paper?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/>
              <a:t>Support both sides of an argument</a:t>
            </a:r>
            <a:endParaRPr lang="en-US" b="0" dirty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4038600" y="54864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/>
              <a:t>The 18</a:t>
            </a:r>
            <a:r>
              <a:rPr lang="en-US" b="0" baseline="30000" dirty="0" smtClean="0"/>
              <a:t>th</a:t>
            </a:r>
            <a:r>
              <a:rPr lang="en-US" b="0" dirty="0" smtClean="0"/>
              <a:t> Century is also known as the Age of ______.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/>
              <a:t>Enlightenment/ Reason</a:t>
            </a:r>
            <a:endParaRPr lang="en-US" b="0" dirty="0"/>
          </a:p>
        </p:txBody>
      </p:sp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3886200" y="59436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dirty="0" smtClean="0"/>
              <a:t> During the Revolutionary period, American is no longer a new___; it is a new ____.</a:t>
            </a:r>
            <a:br>
              <a:rPr lang="en-US" dirty="0" smtClean="0"/>
            </a:b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/>
              <a:t>Eden/ Rome</a:t>
            </a:r>
            <a:endParaRPr lang="en-US" b="0" dirty="0"/>
          </a:p>
        </p:txBody>
      </p:sp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4191000" y="54864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Deists compare God to a ____.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/>
              <a:t>Watchmaker</a:t>
            </a:r>
            <a:endParaRPr lang="en-US" b="0" dirty="0"/>
          </a:p>
        </p:txBody>
      </p:sp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3962400" y="56388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/>
              <a:t>Many persuasive speeches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/>
              <a:t>Revolutionary</a:t>
            </a:r>
            <a:endParaRPr lang="en-US" b="0" dirty="0"/>
          </a:p>
        </p:txBody>
      </p:sp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4038600" y="56388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8000" dirty="0" smtClean="0"/>
              <a:t>Ethos</a:t>
            </a:r>
            <a:endParaRPr lang="en-US" sz="8000" dirty="0"/>
          </a:p>
        </p:txBody>
      </p:sp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81400" y="5638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hlinkClick r:id="rId2" action="ppaction://hlinksldjump"/>
              </a:rPr>
              <a:t>Back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0" b="0"/>
              <a:t>Daily Double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0" dirty="0" smtClean="0"/>
              <a:t>Aphorisms</a:t>
            </a:r>
            <a:endParaRPr lang="en-US" sz="4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0" dirty="0" smtClean="0"/>
              <a:t>Benjamin Franklin</a:t>
            </a:r>
            <a:endParaRPr lang="en-US" sz="6600" b="0" dirty="0"/>
          </a:p>
        </p:txBody>
      </p:sp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4114800" y="60960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Which text contains aphorisms?</a:t>
            </a:r>
            <a:endParaRPr lang="en-US" sz="4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0" dirty="0" smtClean="0"/>
              <a:t>“Poor Richard’s Almanac”</a:t>
            </a:r>
            <a:endParaRPr lang="en-US" sz="6600" b="0" dirty="0"/>
          </a:p>
        </p:txBody>
      </p:sp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4038600" y="54864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0" dirty="0" smtClean="0"/>
              <a:t>They are meant for us.  They can be meant for no other.</a:t>
            </a:r>
            <a:endParaRPr lang="en-US" sz="6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0" dirty="0" smtClean="0"/>
              <a:t>logos</a:t>
            </a:r>
            <a:endParaRPr lang="en-US" sz="6600" b="0" dirty="0"/>
          </a:p>
        </p:txBody>
      </p:sp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4191000" y="57912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0" dirty="0" smtClean="0"/>
              <a:t>“Speech to the Virginia Convention”</a:t>
            </a:r>
            <a:endParaRPr lang="en-US" sz="6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0" dirty="0" smtClean="0"/>
              <a:t>Patrick Henry</a:t>
            </a:r>
            <a:endParaRPr lang="en-US" sz="6600" b="0" dirty="0"/>
          </a:p>
        </p:txBody>
      </p:sp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4114800" y="57150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0" dirty="0" smtClean="0"/>
              <a:t>The Revolutionary period focuses less on religion and more on _____.</a:t>
            </a:r>
            <a:endParaRPr lang="en-US" sz="4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“Give me liberty, or give me death!”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0" dirty="0" smtClean="0"/>
              <a:t>Science</a:t>
            </a:r>
            <a:endParaRPr lang="en-US" sz="6600" b="0" dirty="0"/>
          </a:p>
        </p:txBody>
      </p:sp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4191000" y="54864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pPr lvl="0"/>
            <a:r>
              <a:rPr lang="en-US" dirty="0" smtClean="0"/>
              <a:t>Where can one find a thesis statement in a persuasive research paper?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0" dirty="0" smtClean="0"/>
              <a:t>Last sentence in the first paragraph</a:t>
            </a:r>
            <a:endParaRPr lang="en-US" sz="6000" b="0" dirty="0"/>
          </a:p>
        </p:txBody>
      </p:sp>
      <p:sp>
        <p:nvSpPr>
          <p:cNvPr id="56322" name="Rectangle 4"/>
          <p:cNvSpPr>
            <a:spLocks noChangeArrowheads="1"/>
          </p:cNvSpPr>
          <p:nvPr/>
        </p:nvSpPr>
        <p:spPr bwMode="auto">
          <a:xfrm>
            <a:off x="4114800" y="59436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0" dirty="0" smtClean="0"/>
              <a:t>Appeal to Emotion</a:t>
            </a:r>
            <a:endParaRPr lang="en-US" sz="6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0" dirty="0" smtClean="0"/>
              <a:t>Pathos</a:t>
            </a:r>
            <a:endParaRPr lang="en-US" sz="6600" b="0" dirty="0"/>
          </a:p>
        </p:txBody>
      </p:sp>
      <p:sp>
        <p:nvSpPr>
          <p:cNvPr id="58370" name="Rectangle 4"/>
          <p:cNvSpPr>
            <a:spLocks noChangeArrowheads="1"/>
          </p:cNvSpPr>
          <p:nvPr/>
        </p:nvSpPr>
        <p:spPr bwMode="auto">
          <a:xfrm>
            <a:off x="4267200" y="57912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0" dirty="0" smtClean="0"/>
              <a:t>“An appeal to logic”</a:t>
            </a:r>
            <a:endParaRPr lang="en-US" sz="6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0" dirty="0" smtClean="0"/>
              <a:t>Logos</a:t>
            </a:r>
            <a:endParaRPr lang="en-US" sz="6600" b="0" dirty="0"/>
          </a:p>
        </p:txBody>
      </p:sp>
      <p:sp>
        <p:nvSpPr>
          <p:cNvPr id="60418" name="Rectangle 4"/>
          <p:cNvSpPr>
            <a:spLocks noChangeArrowheads="1"/>
          </p:cNvSpPr>
          <p:nvPr/>
        </p:nvSpPr>
        <p:spPr bwMode="auto">
          <a:xfrm>
            <a:off x="4191000" y="56388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All of your topic sentence and body paragraphs must connect back to your _____.</a:t>
            </a:r>
            <a:r>
              <a:rPr lang="en-US" sz="4000" b="0" dirty="0" smtClean="0"/>
              <a:t>.</a:t>
            </a:r>
            <a:endParaRPr lang="en-US" sz="4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0" dirty="0" smtClean="0"/>
              <a:t>Thesis Statement</a:t>
            </a:r>
            <a:endParaRPr lang="en-US" sz="6600" b="0" dirty="0"/>
          </a:p>
        </p:txBody>
      </p:sp>
      <p:sp>
        <p:nvSpPr>
          <p:cNvPr id="62466" name="Rectangle 4"/>
          <p:cNvSpPr>
            <a:spLocks noChangeArrowheads="1"/>
          </p:cNvSpPr>
          <p:nvPr/>
        </p:nvSpPr>
        <p:spPr bwMode="auto">
          <a:xfrm>
            <a:off x="4191000" y="60198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0" dirty="0" smtClean="0"/>
              <a:t>Believed in Tabula Rasa</a:t>
            </a:r>
            <a:endParaRPr lang="en-US" sz="6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8800" dirty="0" smtClean="0"/>
              <a:t>Pathos</a:t>
            </a:r>
            <a:endParaRPr lang="en-US" sz="8800" dirty="0"/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4114800" y="57150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0" smtClean="0"/>
              <a:t>Revolutionary</a:t>
            </a:r>
            <a:endParaRPr lang="en-US" sz="6600" b="0" dirty="0"/>
          </a:p>
        </p:txBody>
      </p:sp>
      <p:sp>
        <p:nvSpPr>
          <p:cNvPr id="64514" name="Rectangle 4"/>
          <p:cNvSpPr>
            <a:spLocks noChangeArrowheads="1"/>
          </p:cNvSpPr>
          <p:nvPr/>
        </p:nvSpPr>
        <p:spPr bwMode="auto">
          <a:xfrm>
            <a:off x="4191000" y="56388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/>
              <a:t>Using opposing information in building an argument is called a ________.</a:t>
            </a:r>
            <a:endParaRPr lang="en-US" sz="6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94387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/>
              <a:t>Counterargument</a:t>
            </a:r>
            <a:endParaRPr lang="en-US" sz="6600" dirty="0"/>
          </a:p>
        </p:txBody>
      </p:sp>
      <p:sp>
        <p:nvSpPr>
          <p:cNvPr id="67586" name="Rectangle 4"/>
          <p:cNvSpPr>
            <a:spLocks noChangeArrowheads="1"/>
          </p:cNvSpPr>
          <p:nvPr/>
        </p:nvSpPr>
        <p:spPr bwMode="auto">
          <a:xfrm>
            <a:off x="4267200" y="55626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State is the proper instrument of progress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sz="8800" dirty="0" smtClean="0"/>
              <a:t>Revolutionary</a:t>
            </a:r>
            <a:endParaRPr lang="en-US" sz="8800" dirty="0"/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3962400" y="58674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Anne Bradstreet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i="1" dirty="0" smtClean="0"/>
              <a:t>Puritan</a:t>
            </a:r>
            <a:endParaRPr lang="en-US" sz="6600" i="1" dirty="0"/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4114800" y="59436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2" action="ppaction://hlinksldjump"/>
              </a:rPr>
              <a:t>Back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1200</TotalTime>
  <Words>320</Words>
  <Application>Microsoft Office PowerPoint</Application>
  <PresentationFormat>On-screen Show (4:3)</PresentationFormat>
  <Paragraphs>108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Maple</vt:lpstr>
      <vt:lpstr>iRespondQuestionMaster</vt:lpstr>
      <vt:lpstr>iRespondGraphMaster</vt:lpstr>
      <vt:lpstr>Puritan and Revolutionary Jeopardy </vt:lpstr>
      <vt:lpstr>An appeal to credibility</vt:lpstr>
      <vt:lpstr>Ethos</vt:lpstr>
      <vt:lpstr>“Give me liberty, or give me death!”</vt:lpstr>
      <vt:lpstr>Pathos</vt:lpstr>
      <vt:lpstr>State is the proper instrument of progress</vt:lpstr>
      <vt:lpstr>Revolutionary</vt:lpstr>
      <vt:lpstr>Anne Bradstreet</vt:lpstr>
      <vt:lpstr>Puritan</vt:lpstr>
      <vt:lpstr>PowerPoint Presentation</vt:lpstr>
      <vt:lpstr>a position with supporting reasons </vt:lpstr>
      <vt:lpstr>“No gains without pains”</vt:lpstr>
      <vt:lpstr>Benjamin Franklin</vt:lpstr>
      <vt:lpstr>“These are the times that try men’s souls”</vt:lpstr>
      <vt:lpstr>Thomas Paine</vt:lpstr>
      <vt:lpstr>“Crisis No.1”</vt:lpstr>
      <vt:lpstr>Thomas Paine</vt:lpstr>
      <vt:lpstr>“Sinners in the Hands of an Angry God”</vt:lpstr>
      <vt:lpstr>Puritan</vt:lpstr>
      <vt:lpstr>What is the most important thing you must NEVER do in a persuasive paper?</vt:lpstr>
      <vt:lpstr>Support both sides of an argument</vt:lpstr>
      <vt:lpstr>The 18th Century is also known as the Age of ______.</vt:lpstr>
      <vt:lpstr>Enlightenment/ Reason</vt:lpstr>
      <vt:lpstr> During the Revolutionary period, American is no longer a new___; it is a new ____. </vt:lpstr>
      <vt:lpstr>Eden/ Rome</vt:lpstr>
      <vt:lpstr>Deists compare God to a ____.</vt:lpstr>
      <vt:lpstr>Watchmaker</vt:lpstr>
      <vt:lpstr>Many persuasive speeches</vt:lpstr>
      <vt:lpstr>Revolutionary</vt:lpstr>
      <vt:lpstr>Daily Double</vt:lpstr>
      <vt:lpstr>Aphorisms</vt:lpstr>
      <vt:lpstr>Benjamin Franklin</vt:lpstr>
      <vt:lpstr>Which text contains aphorisms?</vt:lpstr>
      <vt:lpstr>“Poor Richard’s Almanac”</vt:lpstr>
      <vt:lpstr>They are meant for us.  They can be meant for no other.</vt:lpstr>
      <vt:lpstr>logos</vt:lpstr>
      <vt:lpstr>“Speech to the Virginia Convention”</vt:lpstr>
      <vt:lpstr>Patrick Henry</vt:lpstr>
      <vt:lpstr>The Revolutionary period focuses less on religion and more on _____.</vt:lpstr>
      <vt:lpstr>Science</vt:lpstr>
      <vt:lpstr>Where can one find a thesis statement in a persuasive research paper?</vt:lpstr>
      <vt:lpstr>Last sentence in the first paragraph</vt:lpstr>
      <vt:lpstr>Appeal to Emotion</vt:lpstr>
      <vt:lpstr>Pathos</vt:lpstr>
      <vt:lpstr>“An appeal to logic”</vt:lpstr>
      <vt:lpstr>Logos</vt:lpstr>
      <vt:lpstr>All of your topic sentence and body paragraphs must connect back to your _____..</vt:lpstr>
      <vt:lpstr>Thesis Statement</vt:lpstr>
      <vt:lpstr>Believed in Tabula Rasa</vt:lpstr>
      <vt:lpstr>Revolutionary</vt:lpstr>
      <vt:lpstr>PowerPoint Presentation</vt:lpstr>
      <vt:lpstr>Using opposing information in building an argument is called a ________.</vt:lpstr>
      <vt:lpstr>Counterargument</vt:lpstr>
    </vt:vector>
  </TitlesOfParts>
  <Company>Kent School Distric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Crucible Jeopardy </dc:title>
  <dc:creator>Elijah J. Carlo</dc:creator>
  <cp:lastModifiedBy>Danielle Crandall</cp:lastModifiedBy>
  <cp:revision>56</cp:revision>
  <cp:lastPrinted>1601-01-01T00:00:00Z</cp:lastPrinted>
  <dcterms:created xsi:type="dcterms:W3CDTF">2008-10-13T12:17:39Z</dcterms:created>
  <dcterms:modified xsi:type="dcterms:W3CDTF">2011-10-06T18:47:13Z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